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0" r:id="rId5"/>
    <p:sldId id="259" r:id="rId6"/>
    <p:sldId id="267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8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9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3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4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DF6B6D-AB3D-4F42-ADCB-593C4280E26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25BBDE-C4A5-44A1-BEF8-8A0BF81CBD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94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1DD482-254A-1ACB-E337-5DFA31BA1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464" y="4843585"/>
            <a:ext cx="1774280" cy="1334775"/>
          </a:xfrm>
          <a:prstGeom prst="rect">
            <a:avLst/>
          </a:prstGeom>
        </p:spPr>
      </p:pic>
      <p:pic>
        <p:nvPicPr>
          <p:cNvPr id="7" name="Picture 6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157EEF58-AD04-E230-7B35-0767DD0AD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50" y="4576771"/>
            <a:ext cx="1233484" cy="1646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1CD416-5F59-8943-8843-CF0F2B4E4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0" y="0"/>
            <a:ext cx="12192000" cy="1857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24B43-CFCB-6420-C842-373EC71BE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44" y="388046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Investigating the cause of Mars’ large volcanoes from deep mantle convection</a:t>
            </a:r>
            <a:endParaRPr lang="en-US" sz="4400" b="1" i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2BB0C-2DF0-832D-53E8-E8FD4671B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66195"/>
            <a:ext cx="12192000" cy="1143000"/>
          </a:xfrm>
        </p:spPr>
        <p:txBody>
          <a:bodyPr anchor="ctr"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200" b="1" cap="none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Mentor: Dr. </a:t>
            </a:r>
            <a:r>
              <a:rPr lang="en-US" sz="2200" b="1" cap="none" spc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Mingming</a:t>
            </a:r>
            <a:r>
              <a:rPr lang="en-US" sz="2200" b="1" cap="none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  |  AZ Space Grant Symposium  |  April 20, 2024</a:t>
            </a:r>
          </a:p>
        </p:txBody>
      </p:sp>
      <p:pic>
        <p:nvPicPr>
          <p:cNvPr id="1030" name="Picture 6" descr="The Edge of Exploration; ASU Explores the Solar System, Starts on Saturday,  Nov 11th 2023, 1:00pm MST - Purplepass">
            <a:extLst>
              <a:ext uri="{FF2B5EF4-FFF2-40B4-BE49-F238E27FC236}">
                <a16:creationId xmlns:a16="http://schemas.microsoft.com/office/drawing/2014/main" id="{A02EC91D-28CE-8CC9-CCD8-237E4B15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20" y="4539343"/>
            <a:ext cx="3310238" cy="23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ra A. Fulton Schools of Engineering - Wikipedia">
            <a:extLst>
              <a:ext uri="{FF2B5EF4-FFF2-40B4-BE49-F238E27FC236}">
                <a16:creationId xmlns:a16="http://schemas.microsoft.com/office/drawing/2014/main" id="{BF74A3C7-DB87-DD38-FC50-1AA5B8FF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38" y="5198650"/>
            <a:ext cx="2971607" cy="97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0952DA-369D-5BC2-D260-EC0FE71525F3}"/>
              </a:ext>
            </a:extLst>
          </p:cNvPr>
          <p:cNvSpPr txBox="1"/>
          <p:nvPr/>
        </p:nvSpPr>
        <p:spPr>
          <a:xfrm>
            <a:off x="4151242" y="4404092"/>
            <a:ext cx="6095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none" spc="0" dirty="0">
                <a:latin typeface="Arial" panose="020B0604020202020204" pitchFamily="34" charset="0"/>
                <a:cs typeface="Arial" panose="020B0604020202020204" pitchFamily="34" charset="0"/>
              </a:rPr>
              <a:t>Presented By: Ritisha Das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569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0D29C-5B0B-33F0-834A-F4B02877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12D4-B5C0-8DED-A83B-30C6C45C1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3852"/>
            <a:ext cx="5446643" cy="382524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 Run more simulations varying internal heating rates for each Rayleigh number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 Create code for post processing in MATLAB  to fill gaps in 2D maps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0E73C-B40F-3A82-17F2-47AEBD74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0" y="-642110"/>
            <a:ext cx="12192000" cy="1450757"/>
          </a:xfrm>
          <a:prstGeom prst="rect">
            <a:avLst/>
          </a:prstGeom>
        </p:spPr>
      </p:pic>
      <p:pic>
        <p:nvPicPr>
          <p:cNvPr id="7170" name="Picture 2" descr="20240412_222016.mp4 [video-to-gif output image]">
            <a:extLst>
              <a:ext uri="{FF2B5EF4-FFF2-40B4-BE49-F238E27FC236}">
                <a16:creationId xmlns:a16="http://schemas.microsoft.com/office/drawing/2014/main" id="{871599CE-42B2-5732-DE49-1FDDEBD6A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72" y="1826997"/>
            <a:ext cx="5123089" cy="38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51BA47D-9E4D-0726-9147-746DBBC56CAD}"/>
              </a:ext>
            </a:extLst>
          </p:cNvPr>
          <p:cNvSpPr txBox="1"/>
          <p:nvPr/>
        </p:nvSpPr>
        <p:spPr>
          <a:xfrm>
            <a:off x="8052435" y="5741874"/>
            <a:ext cx="280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Paraview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CitcomS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37D8-69CF-4DB7-40DD-79E83BAA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1108-879F-665C-62F4-01D5A8F5D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to Dr.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Mingming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Li, Desiree Crawl, Margaret Hufford, Arizona Space Grant, and Arizona State University’s School of Space &amp; Exploration for the opportunity to research in this project!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F5F15-16A1-1837-EBE0-B1E033987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0" y="-642110"/>
            <a:ext cx="12192000" cy="1450757"/>
          </a:xfrm>
          <a:prstGeom prst="rect">
            <a:avLst/>
          </a:prstGeom>
        </p:spPr>
      </p:pic>
      <p:pic>
        <p:nvPicPr>
          <p:cNvPr id="7" name="Picture 8" descr="Ira A. Fulton Schools of Engineering - Wikipedia">
            <a:extLst>
              <a:ext uri="{FF2B5EF4-FFF2-40B4-BE49-F238E27FC236}">
                <a16:creationId xmlns:a16="http://schemas.microsoft.com/office/drawing/2014/main" id="{F585D5E2-8136-91C9-71A9-0BB8A06F6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38" y="5198650"/>
            <a:ext cx="2971607" cy="97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446CC4B-FACF-1312-B0DD-4F6EA0331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50" y="4576771"/>
            <a:ext cx="1233484" cy="1646702"/>
          </a:xfrm>
          <a:prstGeom prst="rect">
            <a:avLst/>
          </a:prstGeom>
        </p:spPr>
      </p:pic>
      <p:pic>
        <p:nvPicPr>
          <p:cNvPr id="9" name="Picture 6" descr="The Edge of Exploration; ASU Explores the Solar System, Starts on Saturday,  Nov 11th 2023, 1:00pm MST - Purplepass">
            <a:extLst>
              <a:ext uri="{FF2B5EF4-FFF2-40B4-BE49-F238E27FC236}">
                <a16:creationId xmlns:a16="http://schemas.microsoft.com/office/drawing/2014/main" id="{F0856242-A20F-A510-E58B-66B34DFE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20" y="4539343"/>
            <a:ext cx="3310238" cy="23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DAB988-7115-4C05-4F43-115119706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6464" y="4843585"/>
            <a:ext cx="1774280" cy="133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8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4A06-4418-8A82-3E6D-EDD7821A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FB3DC-4685-9B66-4511-FCA7F6969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87" y="1753276"/>
            <a:ext cx="6318970" cy="4650482"/>
          </a:xfrm>
        </p:spPr>
        <p:txBody>
          <a:bodyPr>
            <a:normAutofit fontScale="85000" lnSpcReduction="10000"/>
          </a:bodyPr>
          <a:lstStyle/>
          <a:p>
            <a:pPr marL="571500" marR="0" indent="-57150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/>
              <a:t>Topographically, Mars exhibits </a:t>
            </a:r>
            <a:r>
              <a:rPr lang="en-US" sz="2400" b="1" dirty="0">
                <a:solidFill>
                  <a:srgbClr val="A2214B"/>
                </a:solidFill>
              </a:rPr>
              <a:t>crustal dichotomy</a:t>
            </a:r>
            <a:endParaRPr lang="en-US" sz="2400" dirty="0"/>
          </a:p>
          <a:p>
            <a:pPr marL="571500" marR="0" indent="-57150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/>
              <a:t>L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arge </a:t>
            </a:r>
            <a:r>
              <a:rPr lang="en-US" sz="2400" dirty="0"/>
              <a:t>temperature difference between Mars’ mantle and core forms </a:t>
            </a:r>
            <a:r>
              <a:rPr lang="en-US" sz="2400" b="1" dirty="0">
                <a:solidFill>
                  <a:srgbClr val="002060"/>
                </a:solidFill>
              </a:rPr>
              <a:t>hot </a:t>
            </a:r>
            <a:r>
              <a:rPr lang="en-US" sz="2400" b="1" dirty="0" err="1">
                <a:solidFill>
                  <a:srgbClr val="002060"/>
                </a:solidFill>
              </a:rPr>
              <a:t>convecting</a:t>
            </a:r>
            <a:r>
              <a:rPr lang="en-US" sz="2400" b="1" dirty="0">
                <a:solidFill>
                  <a:srgbClr val="002060"/>
                </a:solidFill>
              </a:rPr>
              <a:t> thermal boundary layer (TBL)</a:t>
            </a:r>
            <a:endParaRPr lang="en-US" sz="2400" dirty="0"/>
          </a:p>
          <a:p>
            <a:pPr marL="571500" marR="0" indent="-57150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dirty="0">
                <a:solidFill>
                  <a:srgbClr val="A2214B"/>
                </a:solidFill>
              </a:rPr>
              <a:t>1 large mantle plume formed – Mars’ superplume, the largest volcano in the Solar System</a:t>
            </a:r>
          </a:p>
          <a:p>
            <a:pPr marL="571500" marR="0" indent="-57150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/>
              <a:t>Plume formation depends on </a:t>
            </a:r>
            <a:r>
              <a:rPr lang="en-US" sz="2400" b="1" dirty="0"/>
              <a:t>rheology </a:t>
            </a:r>
            <a:r>
              <a:rPr lang="en-US" sz="2400" dirty="0"/>
              <a:t>and </a:t>
            </a:r>
            <a:r>
              <a:rPr lang="en-US" sz="2400" b="1" dirty="0"/>
              <a:t>initial temperatures of the core and mantle [1].</a:t>
            </a:r>
          </a:p>
          <a:p>
            <a:pPr marL="571500" marR="0" indent="-571500" algn="just" defTabSz="31353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dirty="0"/>
              <a:t>Rayleigh Taylor Instability: </a:t>
            </a:r>
            <a:r>
              <a:rPr lang="en-US" sz="2400" dirty="0"/>
              <a:t>impact of heavy fluid pushing lighter fluid</a:t>
            </a:r>
          </a:p>
          <a:p>
            <a:pPr marL="571500" marR="0" indent="-571500" algn="just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1750B-5D60-CC44-1408-09360C606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0" y="-642110"/>
            <a:ext cx="12192000" cy="145075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ABC2F5E-CEE3-6915-CA8F-664D6521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13" y="4299650"/>
            <a:ext cx="5039087" cy="16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1AFAD483-1F13-8455-C9B1-1222D92F41B6}"/>
              </a:ext>
            </a:extLst>
          </p:cNvPr>
          <p:cNvSpPr txBox="1"/>
          <p:nvPr/>
        </p:nvSpPr>
        <p:spPr>
          <a:xfrm>
            <a:off x="7586917" y="5880587"/>
            <a:ext cx="417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Jadavpur University Geodynamics</a:t>
            </a:r>
          </a:p>
        </p:txBody>
      </p:sp>
      <p:pic>
        <p:nvPicPr>
          <p:cNvPr id="5122" name="Picture 2" descr="Key topographic features on Mars include the hemispherical dichotomy, separating the northern lowlands from the southern highlands, the Tharsis volcanic complex, and major impact basins, as labeled">
            <a:extLst>
              <a:ext uri="{FF2B5EF4-FFF2-40B4-BE49-F238E27FC236}">
                <a16:creationId xmlns:a16="http://schemas.microsoft.com/office/drawing/2014/main" id="{33CFED8A-0309-3706-3934-E76EB9A2F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97" y="1182754"/>
            <a:ext cx="5078247" cy="241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6B650C5C-F035-2E59-2BE0-2CBD298453CD}"/>
              </a:ext>
            </a:extLst>
          </p:cNvPr>
          <p:cNvSpPr txBox="1"/>
          <p:nvPr/>
        </p:nvSpPr>
        <p:spPr>
          <a:xfrm>
            <a:off x="8012678" y="3785855"/>
            <a:ext cx="306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Space Science Reviews</a:t>
            </a:r>
          </a:p>
        </p:txBody>
      </p:sp>
    </p:spTree>
    <p:extLst>
      <p:ext uri="{BB962C8B-B14F-4D97-AF65-F5344CB8AC3E}">
        <p14:creationId xmlns:p14="http://schemas.microsoft.com/office/powerpoint/2010/main" val="300773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F0A9-B745-A815-67F2-31199680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1500D-D204-D1A5-6AC4-20AFF41A5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 defTabSz="3135313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A2214B"/>
                </a:solidFill>
              </a:rPr>
              <a:t>Analyzing Mars’ surface will help to better understand:</a:t>
            </a:r>
          </a:p>
          <a:p>
            <a:pPr marL="800100" lvl="1" indent="-342900" algn="just" defTabSz="3135313">
              <a:lnSpc>
                <a:spcPct val="150000"/>
              </a:lnSpc>
            </a:pPr>
            <a:r>
              <a:rPr lang="en-US" sz="3200" dirty="0">
                <a:solidFill>
                  <a:schemeClr val="dk1"/>
                </a:solidFill>
              </a:rPr>
              <a:t> Realism and possibility of life on Mars</a:t>
            </a:r>
          </a:p>
          <a:p>
            <a:pPr marL="800100" lvl="1" indent="-342900" algn="just" defTabSz="3135313">
              <a:lnSpc>
                <a:spcPct val="150000"/>
              </a:lnSpc>
            </a:pPr>
            <a:r>
              <a:rPr lang="en-US" sz="3200" dirty="0">
                <a:solidFill>
                  <a:schemeClr val="dk1"/>
                </a:solidFill>
              </a:rPr>
              <a:t>Planetary evolution </a:t>
            </a:r>
          </a:p>
          <a:p>
            <a:pPr marL="800100" lvl="1" indent="-342900" algn="just" defTabSz="3135313">
              <a:lnSpc>
                <a:spcPct val="150000"/>
              </a:lnSpc>
            </a:pPr>
            <a:r>
              <a:rPr lang="en-US" sz="3200" dirty="0">
                <a:solidFill>
                  <a:schemeClr val="dk1"/>
                </a:solidFill>
              </a:rPr>
              <a:t>Parallels with evolution of Earth</a:t>
            </a:r>
          </a:p>
          <a:p>
            <a:pPr marL="800100" lvl="1" indent="-342900" algn="just" defTabSz="3135313">
              <a:lnSpc>
                <a:spcPct val="150000"/>
              </a:lnSpc>
            </a:pPr>
            <a:r>
              <a:rPr lang="en-US" sz="3200" dirty="0">
                <a:solidFill>
                  <a:schemeClr val="dk1"/>
                </a:solidFill>
              </a:rPr>
              <a:t>Seismological information about Mars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96888-5580-9E50-EDA0-DA4377F9D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0" y="-642110"/>
            <a:ext cx="12192000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6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371A-FECB-711D-3C3F-55166AB6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D4EF4-C0CE-0478-BD15-2F3FF64E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177670" cy="459187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A2214B"/>
                </a:solidFill>
              </a:rPr>
              <a:t>Question: In a simulated numerical model, what conditions will yield a single mantle plume on Mars and model Mars’ mantle convection most accurately?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A2214B"/>
                </a:solidFill>
                <a:latin typeface="+mn-lt"/>
                <a:ea typeface="+mn-ea"/>
              </a:rPr>
              <a:t> </a:t>
            </a:r>
            <a:r>
              <a:rPr lang="en-US" sz="2600" b="1" dirty="0">
                <a:solidFill>
                  <a:srgbClr val="A2214B"/>
                </a:solidFill>
              </a:rPr>
              <a:t>Explore </a:t>
            </a:r>
            <a:r>
              <a:rPr lang="en-US" sz="2600" dirty="0">
                <a:solidFill>
                  <a:schemeClr val="dk1"/>
                </a:solidFill>
                <a:latin typeface="+mn-lt"/>
                <a:ea typeface="+mn-ea"/>
              </a:rPr>
              <a:t>how different initial mantle temperatures affect the development, size, formation and properties of mantle plumes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dk1"/>
                </a:solidFill>
              </a:rPr>
              <a:t> </a:t>
            </a:r>
            <a:r>
              <a:rPr lang="en-US" sz="2600" b="1" dirty="0">
                <a:solidFill>
                  <a:srgbClr val="A2214B"/>
                </a:solidFill>
              </a:rPr>
              <a:t>Answer</a:t>
            </a:r>
            <a:r>
              <a:rPr lang="en-US" sz="2600" b="1" dirty="0">
                <a:solidFill>
                  <a:schemeClr val="dk1"/>
                </a:solidFill>
              </a:rPr>
              <a:t> </a:t>
            </a:r>
            <a:r>
              <a:rPr lang="en-US" sz="2600" dirty="0">
                <a:solidFill>
                  <a:schemeClr val="dk1"/>
                </a:solidFill>
              </a:rPr>
              <a:t>how Mars’ internal processes evolve with time </a:t>
            </a:r>
            <a:r>
              <a:rPr lang="en-US" sz="2600" dirty="0">
                <a:solidFill>
                  <a:schemeClr val="dk1"/>
                </a:solidFill>
                <a:latin typeface="+mn-lt"/>
                <a:ea typeface="+mn-ea"/>
              </a:rPr>
              <a:t>and affect the surface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b="1" dirty="0">
                <a:solidFill>
                  <a:srgbClr val="A2214B"/>
                </a:solidFill>
              </a:rPr>
              <a:t>Use</a:t>
            </a:r>
            <a:r>
              <a:rPr lang="en-US" sz="2600" dirty="0">
                <a:solidFill>
                  <a:schemeClr val="dk1"/>
                </a:solidFill>
              </a:rPr>
              <a:t> c</a:t>
            </a:r>
            <a:r>
              <a:rPr lang="en-US" sz="2600" dirty="0">
                <a:solidFill>
                  <a:schemeClr val="dk1"/>
                </a:solidFill>
                <a:latin typeface="+mn-lt"/>
                <a:ea typeface="+mn-ea"/>
              </a:rPr>
              <a:t>omputer simulations in </a:t>
            </a:r>
            <a:r>
              <a:rPr lang="en-US" sz="2600" dirty="0" err="1">
                <a:solidFill>
                  <a:schemeClr val="dk1"/>
                </a:solidFill>
                <a:latin typeface="+mn-lt"/>
                <a:ea typeface="+mn-ea"/>
              </a:rPr>
              <a:t>CitcomS</a:t>
            </a:r>
            <a:endParaRPr lang="en-US" sz="2600" dirty="0">
              <a:solidFill>
                <a:schemeClr val="dk1"/>
              </a:solidFill>
              <a:latin typeface="+mn-lt"/>
              <a:ea typeface="+mn-ea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b="1" dirty="0">
                <a:solidFill>
                  <a:srgbClr val="A2214B"/>
                </a:solidFill>
              </a:rPr>
              <a:t>Analyze</a:t>
            </a:r>
            <a:r>
              <a:rPr lang="en-US" sz="2600" dirty="0">
                <a:solidFill>
                  <a:schemeClr val="dk1"/>
                </a:solidFill>
              </a:rPr>
              <a:t>  o</a:t>
            </a:r>
            <a:r>
              <a:rPr lang="en-US" sz="2600" dirty="0">
                <a:solidFill>
                  <a:schemeClr val="dk1"/>
                </a:solidFill>
                <a:latin typeface="+mn-lt"/>
                <a:ea typeface="+mn-ea"/>
              </a:rPr>
              <a:t>bservational data about Mars’ internal structures from the geophysical </a:t>
            </a:r>
            <a:r>
              <a:rPr lang="en-US" sz="2600" dirty="0" err="1">
                <a:solidFill>
                  <a:schemeClr val="dk1"/>
                </a:solidFill>
                <a:latin typeface="+mn-lt"/>
                <a:ea typeface="+mn-ea"/>
              </a:rPr>
              <a:t>InSight</a:t>
            </a:r>
            <a:r>
              <a:rPr lang="en-US" sz="2600" dirty="0">
                <a:solidFill>
                  <a:schemeClr val="dk1"/>
                </a:solidFill>
                <a:latin typeface="+mn-lt"/>
                <a:ea typeface="+mn-ea"/>
              </a:rPr>
              <a:t> 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C11BC-6C75-34EE-61AB-EAE42F6E7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0" y="-642110"/>
            <a:ext cx="12192000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0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3381-4B32-F8CC-62A9-2C0D0295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F044AA-ACB1-D5FD-84A5-77B3936ECB7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3"/>
                <a:ext cx="10503674" cy="4424437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dk1"/>
                    </a:solidFill>
                    <a:latin typeface="+mn-lt"/>
                    <a:ea typeface="+mn-ea"/>
                  </a:rPr>
                  <a:t>Linux coding to execute different simulations in </a:t>
                </a:r>
                <a:r>
                  <a:rPr lang="en-US" sz="2400" i="1" dirty="0" err="1">
                    <a:solidFill>
                      <a:schemeClr val="dk1"/>
                    </a:solidFill>
                    <a:latin typeface="+mn-lt"/>
                    <a:ea typeface="+mn-ea"/>
                  </a:rPr>
                  <a:t>CitcomS</a:t>
                </a:r>
                <a:r>
                  <a:rPr lang="en-US" sz="2400" i="1" dirty="0">
                    <a:solidFill>
                      <a:schemeClr val="dk1"/>
                    </a:solidFill>
                    <a:latin typeface="+mn-lt"/>
                    <a:ea typeface="+mn-ea"/>
                  </a:rPr>
                  <a:t> </a:t>
                </a:r>
                <a:r>
                  <a:rPr lang="en-US" sz="2400" dirty="0">
                    <a:solidFill>
                      <a:schemeClr val="dk1"/>
                    </a:solidFill>
                    <a:latin typeface="+mn-lt"/>
                    <a:ea typeface="+mn-ea"/>
                  </a:rPr>
                  <a:t>for 50000 time steps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100" i="1" dirty="0">
                  <a:solidFill>
                    <a:schemeClr val="dk1"/>
                  </a:solidFill>
                  <a:latin typeface="+mn-lt"/>
                  <a:ea typeface="+mn-ea"/>
                </a:endParaRPr>
              </a:p>
              <a:p>
                <a:pPr marL="749808" lvl="1" indent="-457200">
                  <a:buFont typeface="+mj-lt"/>
                  <a:buAutoNum type="alphaLcParenR"/>
                </a:pPr>
                <a:r>
                  <a:rPr lang="en-US" sz="2400" b="1" dirty="0">
                    <a:solidFill>
                      <a:schemeClr val="dk1"/>
                    </a:solidFill>
                  </a:rPr>
                  <a:t>Rayleigh Numbers</a:t>
                </a:r>
                <a:r>
                  <a:rPr lang="en-US" sz="24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1.25 ∙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1.25 ∙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dk1"/>
                  </a:solidFill>
                </a:endParaRPr>
              </a:p>
              <a:p>
                <a:pPr marL="749808" lvl="1" indent="-457200">
                  <a:buFont typeface="+mj-lt"/>
                  <a:buAutoNum type="alphaLcParenR"/>
                </a:pPr>
                <a:r>
                  <a:rPr lang="en-US" sz="2400" b="1" dirty="0">
                    <a:solidFill>
                      <a:schemeClr val="dk1"/>
                    </a:solidFill>
                  </a:rPr>
                  <a:t>Internal Heating Rate: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50 −200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</a:rPr>
                  <a:t> in increments of 25</a:t>
                </a:r>
              </a:p>
              <a:p>
                <a:pPr marL="742950" indent="-742950" algn="just" defTabSz="3135313">
                  <a:buFontTx/>
                  <a:buAutoNum type="arabicPeriod"/>
                </a:pPr>
                <a:r>
                  <a:rPr lang="en-US" sz="2400" dirty="0">
                    <a:solidFill>
                      <a:schemeClr val="dk1"/>
                    </a:solidFill>
                    <a:latin typeface="+mn-lt"/>
                    <a:ea typeface="+mn-ea"/>
                  </a:rPr>
                  <a:t>Record mantle temperatures at fixed </a:t>
                </a:r>
                <a:r>
                  <a:rPr lang="en-US" sz="2400" b="1" dirty="0">
                    <a:solidFill>
                      <a:schemeClr val="dk1"/>
                    </a:solidFill>
                    <a:latin typeface="+mn-lt"/>
                    <a:ea typeface="+mn-ea"/>
                  </a:rPr>
                  <a:t>radius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990000"/>
                        </a:solidFill>
                        <a:latin typeface="Cambria Math" panose="02040503050406030204" pitchFamily="18" charset="0"/>
                        <a:ea typeface="+mn-ea"/>
                      </a:rPr>
                      <m:t>𝒓</m:t>
                    </m:r>
                  </m:oMath>
                </a14:m>
                <a:r>
                  <a:rPr lang="en-US" sz="2400" dirty="0">
                    <a:solidFill>
                      <a:schemeClr val="dk1"/>
                    </a:solidFill>
                    <a:latin typeface="+mn-lt"/>
                    <a:ea typeface="+mn-ea"/>
                  </a:rPr>
                  <a:t>, at </a:t>
                </a:r>
                <a:r>
                  <a:rPr lang="en-US" sz="2400" b="1" dirty="0">
                    <a:solidFill>
                      <a:schemeClr val="dk1"/>
                    </a:solidFill>
                    <a:latin typeface="+mn-lt"/>
                    <a:ea typeface="+mn-ea"/>
                  </a:rPr>
                  <a:t>longitudes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A2214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2400" b="1" dirty="0">
                    <a:solidFill>
                      <a:schemeClr val="dk1"/>
                    </a:solidFill>
                    <a:latin typeface="+mn-lt"/>
                    <a:ea typeface="+mn-ea"/>
                  </a:rPr>
                  <a:t>) and latitudes 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A2214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400" b="1" dirty="0">
                    <a:solidFill>
                      <a:schemeClr val="dk1"/>
                    </a:solidFill>
                    <a:latin typeface="+mn-lt"/>
                    <a:ea typeface="+mn-ea"/>
                  </a:rPr>
                  <a:t>)</a:t>
                </a:r>
                <a:endParaRPr lang="en-US" sz="2400" dirty="0">
                  <a:solidFill>
                    <a:schemeClr val="dk1"/>
                  </a:solidFill>
                  <a:latin typeface="+mn-lt"/>
                  <a:ea typeface="+mn-ea"/>
                </a:endParaRPr>
              </a:p>
              <a:p>
                <a:pPr marL="742950" indent="-742950" algn="just" defTabSz="3135313">
                  <a:buFontTx/>
                  <a:buAutoNum type="arabicPeriod"/>
                </a:pPr>
                <a:r>
                  <a:rPr lang="en-US" sz="2400" dirty="0">
                    <a:solidFill>
                      <a:schemeClr val="dk1"/>
                    </a:solidFill>
                    <a:latin typeface="+mn-lt"/>
                    <a:ea typeface="+mn-ea"/>
                  </a:rPr>
                  <a:t>Build 2D heat maps through MATLAB algorithm</a:t>
                </a:r>
              </a:p>
              <a:p>
                <a:pPr marL="742950" indent="-742950" algn="just" defTabSz="3135313">
                  <a:buFontTx/>
                  <a:buAutoNum type="arabicPeriod"/>
                </a:pPr>
                <a:r>
                  <a:rPr lang="en-US" sz="2400" dirty="0">
                    <a:solidFill>
                      <a:schemeClr val="dk1"/>
                    </a:solidFill>
                    <a:latin typeface="+mn-lt"/>
                    <a:ea typeface="+mn-ea"/>
                  </a:rPr>
                  <a:t>Iteratively adjust Rayleigh numbers/Internal Heating rate combinations to optimize conditions for single mantle plume in simulation </a:t>
                </a:r>
              </a:p>
              <a:p>
                <a:pPr marL="742950" indent="-742950" algn="just" defTabSz="3135313">
                  <a:buFontTx/>
                  <a:buAutoNum type="arabicPeriod"/>
                </a:pPr>
                <a:r>
                  <a:rPr lang="en-US" sz="2400" dirty="0">
                    <a:solidFill>
                      <a:schemeClr val="dk1"/>
                    </a:solidFill>
                    <a:latin typeface="+mn-lt"/>
                    <a:ea typeface="+mn-ea"/>
                  </a:rPr>
                  <a:t>Repeat MATLAB plotting and data aggregation to visualize and track patterns</a:t>
                </a:r>
                <a:endParaRPr lang="en-US" sz="24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F044AA-ACB1-D5FD-84A5-77B3936EC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3"/>
                <a:ext cx="10503674" cy="4424437"/>
              </a:xfrm>
              <a:blipFill>
                <a:blip r:embed="rId2"/>
                <a:stretch>
                  <a:fillRect l="-1799" t="-2066" r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93BF358-51F8-DB22-3930-56D1A9A38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0" y="-642110"/>
            <a:ext cx="12192000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3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F385A8-1BD1-1F71-6DF9-81E34488D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0" y="-101202"/>
            <a:ext cx="12192000" cy="1450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41919D-ED8D-8470-9611-576025C6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909" y="-725379"/>
            <a:ext cx="5023238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Simulation Pipeline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D36DA-6468-067E-84B8-088E57A84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79" y="1369569"/>
            <a:ext cx="9083041" cy="49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9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64A3-5B3E-DE50-1C42-049B80DC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Results: 2D Temperature Maps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36A78-A765-4AC3-156E-05C1A328BB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r="7018"/>
          <a:stretch/>
        </p:blipFill>
        <p:spPr bwMode="auto">
          <a:xfrm>
            <a:off x="157875" y="2770337"/>
            <a:ext cx="5229843" cy="30090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C474E416-0543-4EE2-BF10-94350B3C7EFD}"/>
                  </a:ext>
                </a:extLst>
              </p:cNvPr>
              <p:cNvSpPr txBox="1"/>
              <p:nvPr/>
            </p:nvSpPr>
            <p:spPr>
              <a:xfrm>
                <a:off x="794673" y="1943589"/>
                <a:ext cx="4428520" cy="734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Open Sans" panose="020B0606030504020204" pitchFamily="34" charset="0"/>
                  </a:rPr>
                  <a:t>For Rayleigh Number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20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∙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000" b="1" i="1" dirty="0">
                  <a:solidFill>
                    <a:schemeClr val="dk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000" b="1" dirty="0">
                    <a:solidFill>
                      <a:schemeClr val="dk1"/>
                    </a:solidFill>
                    <a:ea typeface="Cambria Math" panose="02040503050406030204" pitchFamily="18" charset="0"/>
                  </a:rPr>
                  <a:t>Time Step 4000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C474E416-0543-4EE2-BF10-94350B3C7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73" y="1943589"/>
                <a:ext cx="4428520" cy="734240"/>
              </a:xfrm>
              <a:prstGeom prst="rect">
                <a:avLst/>
              </a:prstGeom>
              <a:blipFill>
                <a:blip r:embed="rId3"/>
                <a:stretch>
                  <a:fillRect l="-1376" t="-416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70E1844-F62E-50C7-87DA-662FB330DB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90" y="1927573"/>
            <a:ext cx="2791965" cy="209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63D786-3BE4-86C6-B7A3-6C8D002363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36" y="4294447"/>
            <a:ext cx="2665639" cy="1988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DBDDCF-5C14-D876-5873-60079802E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84" y="4309162"/>
            <a:ext cx="2796242" cy="1988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5D8ADE-3F8E-1AC5-C0FB-928ED5DDF3EB}"/>
                  </a:ext>
                </a:extLst>
              </p:cNvPr>
              <p:cNvSpPr txBox="1"/>
              <p:nvPr/>
            </p:nvSpPr>
            <p:spPr>
              <a:xfrm>
                <a:off x="8498199" y="1907438"/>
                <a:ext cx="3198227" cy="2316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0" i="0" dirty="0">
                    <a:effectLst/>
                    <a:latin typeface="Open Sans" panose="020B0606030504020204" pitchFamily="34" charset="0"/>
                  </a:rPr>
                  <a:t>Simulation with Rayleigh Number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24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∙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effectLst/>
                    <a:latin typeface="Open Sans" panose="020B0606030504020204" pitchFamily="34" charset="0"/>
                  </a:rPr>
                  <a:t>- 42</a:t>
                </a:r>
                <a:r>
                  <a:rPr lang="en-US" sz="2400" b="0" i="0" baseline="30000" dirty="0">
                    <a:effectLst/>
                    <a:latin typeface="Open Sans" panose="020B0606030504020204" pitchFamily="34" charset="0"/>
                  </a:rPr>
                  <a:t>nd</a:t>
                </a:r>
                <a:r>
                  <a:rPr lang="en-US" sz="2400" b="0" i="0" dirty="0"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en-US" sz="2400" dirty="0">
                    <a:latin typeface="Open Sans" panose="020B0606030504020204" pitchFamily="34" charset="0"/>
                  </a:rPr>
                  <a:t>processor at </a:t>
                </a:r>
                <a:r>
                  <a:rPr lang="en-US" sz="2400" b="1" dirty="0">
                    <a:latin typeface="Open Sans" panose="020B0606030504020204" pitchFamily="34" charset="0"/>
                  </a:rPr>
                  <a:t>time step 5000, 10000, 45000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5D8ADE-3F8E-1AC5-C0FB-928ED5DDF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199" y="1907438"/>
                <a:ext cx="3198227" cy="2316660"/>
              </a:xfrm>
              <a:prstGeom prst="rect">
                <a:avLst/>
              </a:prstGeom>
              <a:blipFill>
                <a:blip r:embed="rId7"/>
                <a:stretch>
                  <a:fillRect l="-2857" t="-2105" r="-304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38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52FC-B29B-A631-84FA-53B820E0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Results: </a:t>
            </a:r>
            <a:r>
              <a:rPr lang="en-US" b="1" dirty="0" err="1"/>
              <a:t>Isosurface</a:t>
            </a:r>
            <a:r>
              <a:rPr lang="en-US" b="1" dirty="0"/>
              <a:t>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0612B-2485-63C7-3825-DDEF98AF9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84" y="1858646"/>
            <a:ext cx="4607781" cy="3479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4F125B-D08D-F7B0-94B8-4D27D936F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171" y="1858646"/>
            <a:ext cx="4397955" cy="3496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74A177-AB9B-AE2A-F076-F410E5BA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0" y="-642110"/>
            <a:ext cx="12192000" cy="14507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F7F770-0B2C-B912-E04D-F06D66B824D6}"/>
              </a:ext>
            </a:extLst>
          </p:cNvPr>
          <p:cNvSpPr txBox="1"/>
          <p:nvPr/>
        </p:nvSpPr>
        <p:spPr>
          <a:xfrm>
            <a:off x="100717" y="5476263"/>
            <a:ext cx="119905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ctr" defTabSz="3135313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400" dirty="0" err="1"/>
              <a:t>Isosurface</a:t>
            </a:r>
            <a:r>
              <a:rPr lang="en-US" sz="2400" dirty="0"/>
              <a:t> of 0.27 and 0.29 for internal heating rate of 50 vs. 75 at Rayleigh # of 1.25e9 &amp; time step 4000</a:t>
            </a:r>
          </a:p>
        </p:txBody>
      </p:sp>
    </p:spTree>
    <p:extLst>
      <p:ext uri="{BB962C8B-B14F-4D97-AF65-F5344CB8AC3E}">
        <p14:creationId xmlns:p14="http://schemas.microsoft.com/office/powerpoint/2010/main" val="165681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33F6-B413-5CC4-6E43-4511D80E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303FB-51B0-F6A0-82F6-39C0F132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217427" cy="434038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+mn-lt"/>
                <a:ea typeface="+mn-ea"/>
              </a:rPr>
              <a:t>Maps illustrate </a:t>
            </a:r>
            <a:r>
              <a:rPr lang="en-US" sz="2800" b="1" dirty="0">
                <a:solidFill>
                  <a:srgbClr val="A2214B"/>
                </a:solidFill>
              </a:rPr>
              <a:t>higher Rayleigh numbers correlate with higher number of mantle plumes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Theoretically, higher Rayleigh # lowers convection rate, creating more space for more mantle plumes to form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A2214B"/>
                </a:solidFill>
              </a:rPr>
              <a:t>Unclear relationship between internal heating rate, number of mantle plumes, and Rayleigh </a:t>
            </a:r>
            <a:r>
              <a:rPr lang="en-US" sz="2800" b="1" dirty="0" err="1">
                <a:solidFill>
                  <a:srgbClr val="A2214B"/>
                </a:solidFill>
              </a:rPr>
              <a:t>numbrs</a:t>
            </a:r>
            <a:endParaRPr lang="en-US" sz="2800" b="1" dirty="0">
              <a:solidFill>
                <a:srgbClr val="A2214B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dk1"/>
                </a:solidFill>
              </a:rPr>
              <a:t> Theoretically, higher internal heating rate lowers viscosity, creating smaller plume sizes &amp; space for more mantle plumes to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31751-7E74-A9BA-CD0D-855AA17B3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0" y="-642110"/>
            <a:ext cx="12192000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413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644</TotalTime>
  <Words>518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Open Sans</vt:lpstr>
      <vt:lpstr>Wingdings</vt:lpstr>
      <vt:lpstr>Retrospect</vt:lpstr>
      <vt:lpstr>Investigating the cause of Mars’ large volcanoes from deep mantle convection</vt:lpstr>
      <vt:lpstr>Introduction</vt:lpstr>
      <vt:lpstr>Motivation</vt:lpstr>
      <vt:lpstr>Objective</vt:lpstr>
      <vt:lpstr>Methodology</vt:lpstr>
      <vt:lpstr>Simulation Pipeline</vt:lpstr>
      <vt:lpstr>Results: 2D Temperature Maps</vt:lpstr>
      <vt:lpstr>Results: Isosurface Models</vt:lpstr>
      <vt:lpstr>Discussion</vt:lpstr>
      <vt:lpstr>Next Steps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cause of Mars’ large volcanoes from deep mantle convection</dc:title>
  <dc:creator>Ritisha Das</dc:creator>
  <cp:lastModifiedBy>Michelle A. Coe</cp:lastModifiedBy>
  <cp:revision>5</cp:revision>
  <dcterms:created xsi:type="dcterms:W3CDTF">2024-04-12T20:18:22Z</dcterms:created>
  <dcterms:modified xsi:type="dcterms:W3CDTF">2024-04-15T15:14:15Z</dcterms:modified>
</cp:coreProperties>
</file>